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6" r:id="rId3"/>
    <p:sldId id="273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4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3FD47-BCB5-4718-9437-06F7BED01A34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FBE9D-18FB-4717-8BB2-A4F31A03AE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FA87-744D-4925-8CC6-A6CB1DFFCB23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706FA-F79F-4F74-A057-917325FBA7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94B03-A9E4-402C-9B15-6FDFC26C1A63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9B13F-ABFE-4F95-9E5F-9A606CBBD4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4B159-7CB4-4782-BA3C-D7A29F987FAC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D76B7-E370-4B2F-A332-F5D0F255E9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9C8B6-8390-4E1C-9CEE-973BB80881A4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4346F-70D6-4122-AAF4-90995CAD23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3480E-9967-4993-AD80-0C400174049A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D5679-C620-490E-8336-48EB375907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EBFF7-3927-44E6-863D-0DB978920B7E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0F055-1847-4595-B3AC-4447D30B79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89396-14A1-43D7-A646-04C97FE43FB1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F2A16-6018-4498-BADD-D04C278E743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3D922-17AC-489D-B4D5-493DDEDDD362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B9577-8DE0-4F62-8F28-47A02CCCAB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0413A-8C71-4CA8-8926-2F1AADA19F7E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8A3DC-9C72-4EDA-8C86-A9186FD027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85BC1-9BEC-4732-8459-E73D7BB2D283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302A1-4A81-43A6-8ADB-B7682057DB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E96E40-2145-4D2F-BDF4-16A7842BF208}" type="datetimeFigureOut">
              <a:rPr lang="pt-BR"/>
              <a:pPr>
                <a:defRPr/>
              </a:pPr>
              <a:t>28/03/2014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6E4BD7-3DD0-46C6-940E-777E8D537E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grpSp>
        <p:nvGrpSpPr>
          <p:cNvPr id="1033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13" r:id="rId2"/>
    <p:sldLayoutId id="2147483722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23" r:id="rId9"/>
    <p:sldLayoutId id="2147483719" r:id="rId10"/>
    <p:sldLayoutId id="214748372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00ADDC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ctrTitle"/>
          </p:nvPr>
        </p:nvSpPr>
        <p:spPr>
          <a:xfrm>
            <a:off x="899592" y="4149080"/>
            <a:ext cx="7851648" cy="18288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6700" dirty="0" smtClean="0"/>
              <a:t>LEVANTAMENTO</a:t>
            </a:r>
            <a:r>
              <a:rPr lang="pt-BR" dirty="0" smtClean="0"/>
              <a:t> DOS RECURSOS HÍDRICOS DA MORRARIA DA RESSACADA</a:t>
            </a:r>
            <a:br>
              <a:rPr lang="pt-BR" dirty="0" smtClean="0"/>
            </a:br>
            <a:endParaRPr lang="pt-BR" dirty="0"/>
          </a:p>
        </p:txBody>
      </p:sp>
      <p:pic>
        <p:nvPicPr>
          <p:cNvPr id="4" name="Imagem 3" descr="brasa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196752"/>
            <a:ext cx="616322" cy="792088"/>
          </a:xfrm>
          <a:prstGeom prst="rect">
            <a:avLst/>
          </a:prstGeom>
        </p:spPr>
      </p:pic>
      <p:pic>
        <p:nvPicPr>
          <p:cNvPr id="5" name="Imagem 4" descr="famai_logo_ap_jpe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124744"/>
            <a:ext cx="1236106" cy="7920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252536" y="332656"/>
            <a:ext cx="4030216" cy="108255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Objetivo</a:t>
            </a:r>
            <a:endParaRPr lang="pt-BR" dirty="0"/>
          </a:p>
        </p:txBody>
      </p:sp>
      <p:sp>
        <p:nvSpPr>
          <p:cNvPr id="6147" name="Subtítulo 2"/>
          <p:cNvSpPr>
            <a:spLocks noGrp="1"/>
          </p:cNvSpPr>
          <p:nvPr>
            <p:ph type="subTitle" idx="1"/>
          </p:nvPr>
        </p:nvSpPr>
        <p:spPr>
          <a:xfrm>
            <a:off x="900113" y="1340495"/>
            <a:ext cx="7704137" cy="1368425"/>
          </a:xfrm>
        </p:spPr>
        <p:txBody>
          <a:bodyPr/>
          <a:lstStyle/>
          <a:p>
            <a:pPr marR="0" eaLnBrk="1" hangingPunct="1"/>
            <a:r>
              <a:rPr lang="pt-BR" sz="2800" dirty="0" smtClean="0">
                <a:solidFill>
                  <a:srgbClr val="FFFF00"/>
                </a:solidFill>
              </a:rPr>
              <a:t>Mapear as </a:t>
            </a:r>
            <a:r>
              <a:rPr lang="pt-BR" sz="2800" b="1" dirty="0" smtClean="0">
                <a:solidFill>
                  <a:srgbClr val="FFFF00"/>
                </a:solidFill>
              </a:rPr>
              <a:t>nascentes</a:t>
            </a:r>
            <a:r>
              <a:rPr lang="pt-BR" sz="2800" dirty="0" smtClean="0">
                <a:solidFill>
                  <a:srgbClr val="FFFF00"/>
                </a:solidFill>
              </a:rPr>
              <a:t> e respectivos </a:t>
            </a:r>
            <a:r>
              <a:rPr lang="pt-BR" sz="2800" b="1" dirty="0" smtClean="0">
                <a:solidFill>
                  <a:srgbClr val="FFFF00"/>
                </a:solidFill>
              </a:rPr>
              <a:t>cursos d’água </a:t>
            </a:r>
            <a:r>
              <a:rPr lang="pt-BR" sz="2800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existentes</a:t>
            </a:r>
            <a:r>
              <a:rPr lang="pt-BR" sz="2800" dirty="0" smtClean="0">
                <a:solidFill>
                  <a:srgbClr val="FFFF00"/>
                </a:solidFill>
              </a:rPr>
              <a:t> na Morraria da Ressacada.</a:t>
            </a:r>
          </a:p>
        </p:txBody>
      </p:sp>
      <p:sp>
        <p:nvSpPr>
          <p:cNvPr id="6148" name="Retângulo 3"/>
          <p:cNvSpPr>
            <a:spLocks noChangeArrowheads="1"/>
          </p:cNvSpPr>
          <p:nvPr/>
        </p:nvSpPr>
        <p:spPr bwMode="auto">
          <a:xfrm>
            <a:off x="500063" y="3143250"/>
            <a:ext cx="842486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</a:rPr>
              <a:t>Atualização </a:t>
            </a:r>
            <a:r>
              <a:rPr lang="pt-BR" sz="2800" dirty="0" smtClean="0">
                <a:solidFill>
                  <a:srgbClr val="FFFF00"/>
                </a:solidFill>
              </a:rPr>
              <a:t>dos dados cartográficos do município, referente aos </a:t>
            </a:r>
            <a:r>
              <a:rPr lang="pt-BR" sz="2800" dirty="0">
                <a:solidFill>
                  <a:srgbClr val="FFFF00"/>
                </a:solidFill>
              </a:rPr>
              <a:t>recursos </a:t>
            </a:r>
            <a:r>
              <a:rPr lang="pt-BR" sz="2800" dirty="0" smtClean="0">
                <a:solidFill>
                  <a:srgbClr val="FFFF00"/>
                </a:solidFill>
              </a:rPr>
              <a:t>hídricos, </a:t>
            </a:r>
            <a:r>
              <a:rPr lang="pt-BR" sz="2800" dirty="0">
                <a:solidFill>
                  <a:srgbClr val="FFFF00"/>
                </a:solidFill>
              </a:rPr>
              <a:t>como um dos subsídios técnicos </a:t>
            </a:r>
            <a:r>
              <a:rPr lang="pt-BR" sz="2800" dirty="0" smtClean="0">
                <a:solidFill>
                  <a:srgbClr val="FFFF00"/>
                </a:solidFill>
              </a:rPr>
              <a:t>para a definição e delimitação do Parque </a:t>
            </a:r>
            <a:r>
              <a:rPr lang="pt-BR" sz="2800" dirty="0">
                <a:solidFill>
                  <a:srgbClr val="FFFF00"/>
                </a:solidFill>
              </a:rPr>
              <a:t>Natural Municipal da Ressacada, </a:t>
            </a:r>
            <a:r>
              <a:rPr lang="pt-BR" sz="2800" dirty="0" smtClean="0">
                <a:solidFill>
                  <a:srgbClr val="FFFF00"/>
                </a:solidFill>
              </a:rPr>
              <a:t>Unidade de Conservação de </a:t>
            </a:r>
            <a:r>
              <a:rPr lang="pt-BR" sz="2800" dirty="0">
                <a:solidFill>
                  <a:srgbClr val="FFFF00"/>
                </a:solidFill>
              </a:rPr>
              <a:t>Proteção Integral.</a:t>
            </a:r>
          </a:p>
          <a:p>
            <a:pPr algn="ctr"/>
            <a:endParaRPr lang="pt-BR" sz="2800" dirty="0">
              <a:solidFill>
                <a:srgbClr val="FFFF00"/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714375" y="2143125"/>
            <a:ext cx="4030663" cy="108267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5600" b="1" dirty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Justificativa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3528" y="764704"/>
            <a:ext cx="3174504" cy="833264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Equipe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899592" y="1556792"/>
            <a:ext cx="750366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BR" sz="2000" b="1" dirty="0" smtClean="0">
                <a:solidFill>
                  <a:srgbClr val="FFC000"/>
                </a:solidFill>
              </a:rPr>
              <a:t>Equipe FAMAI </a:t>
            </a:r>
            <a:r>
              <a:rPr lang="pt-BR" sz="2000" b="1" dirty="0" smtClean="0">
                <a:solidFill>
                  <a:srgbClr val="FFFF00"/>
                </a:solidFill>
              </a:rPr>
              <a:t>– Carolina, Marcel, Felipe, José Roberto (Zé) e Marcos. Os outros analistas participaram de forma eventual!</a:t>
            </a:r>
          </a:p>
          <a:p>
            <a:pPr>
              <a:lnSpc>
                <a:spcPct val="200000"/>
              </a:lnSpc>
            </a:pPr>
            <a:r>
              <a:rPr lang="pt-BR" sz="2000" b="1" dirty="0" smtClean="0">
                <a:solidFill>
                  <a:srgbClr val="FFC000"/>
                </a:solidFill>
              </a:rPr>
              <a:t>Participantes UNIVALI </a:t>
            </a:r>
            <a:r>
              <a:rPr lang="pt-BR" sz="2000" b="1" dirty="0" smtClean="0"/>
              <a:t>– </a:t>
            </a:r>
            <a:r>
              <a:rPr lang="pt-BR" sz="2000" b="1" dirty="0" err="1" smtClean="0">
                <a:solidFill>
                  <a:srgbClr val="FFFF00"/>
                </a:solidFill>
              </a:rPr>
              <a:t>Franciele</a:t>
            </a:r>
            <a:r>
              <a:rPr lang="pt-BR" sz="2000" b="1" dirty="0" smtClean="0">
                <a:solidFill>
                  <a:srgbClr val="FFFF00"/>
                </a:solidFill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</a:rPr>
              <a:t>Bedin</a:t>
            </a:r>
            <a:r>
              <a:rPr lang="pt-BR" sz="2000" b="1" dirty="0" smtClean="0">
                <a:solidFill>
                  <a:srgbClr val="FFFF00"/>
                </a:solidFill>
              </a:rPr>
              <a:t>, Carlos Valle, Aline, Lia, Diana das Neves, Mariana </a:t>
            </a:r>
            <a:r>
              <a:rPr lang="pt-BR" sz="2000" b="1" dirty="0" err="1" smtClean="0">
                <a:solidFill>
                  <a:srgbClr val="FFFF00"/>
                </a:solidFill>
              </a:rPr>
              <a:t>Caprara</a:t>
            </a:r>
            <a:r>
              <a:rPr lang="pt-BR" sz="2000" b="1" dirty="0" smtClean="0">
                <a:solidFill>
                  <a:srgbClr val="FFFF00"/>
                </a:solidFill>
              </a:rPr>
              <a:t> (</a:t>
            </a:r>
            <a:r>
              <a:rPr lang="pt-BR" sz="2000" b="1" dirty="0" err="1" smtClean="0">
                <a:solidFill>
                  <a:srgbClr val="FFFF00"/>
                </a:solidFill>
              </a:rPr>
              <a:t>Mari</a:t>
            </a:r>
            <a:r>
              <a:rPr lang="pt-BR" sz="2000" b="1" dirty="0" smtClean="0">
                <a:solidFill>
                  <a:srgbClr val="FFFF00"/>
                </a:solidFill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</a:rPr>
              <a:t>estag</a:t>
            </a:r>
            <a:r>
              <a:rPr lang="pt-BR" sz="2000" b="1" dirty="0" smtClean="0">
                <a:solidFill>
                  <a:srgbClr val="FFFF00"/>
                </a:solidFill>
              </a:rPr>
              <a:t>.), André Corrêa, David e Guilherme.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899592" y="594928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pt-BR" b="1" dirty="0" smtClean="0">
                <a:solidFill>
                  <a:srgbClr val="FFC000"/>
                </a:solidFill>
              </a:rPr>
              <a:t>*Os campos ocorreram entre agosto de 2012 à fevereiro de 2014.</a:t>
            </a:r>
            <a:endParaRPr lang="pt-BR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476672"/>
            <a:ext cx="5976664" cy="1082551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dirty="0" smtClean="0"/>
              <a:t>Materiais Utilizados</a:t>
            </a:r>
            <a:endParaRPr lang="pt-BR" sz="4800" dirty="0"/>
          </a:p>
        </p:txBody>
      </p:sp>
      <p:sp>
        <p:nvSpPr>
          <p:cNvPr id="7171" name="CaixaDeTexto 6"/>
          <p:cNvSpPr txBox="1">
            <a:spLocks noChangeArrowheads="1"/>
          </p:cNvSpPr>
          <p:nvPr/>
        </p:nvSpPr>
        <p:spPr bwMode="auto">
          <a:xfrm>
            <a:off x="179388" y="1773238"/>
            <a:ext cx="3887787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 smtClean="0">
                <a:solidFill>
                  <a:srgbClr val="FFC000"/>
                </a:solidFill>
                <a:latin typeface="Constantia" pitchFamily="18" charset="0"/>
              </a:rPr>
              <a:t> </a:t>
            </a:r>
            <a:r>
              <a:rPr lang="pt-BR" sz="2000" b="1" dirty="0">
                <a:solidFill>
                  <a:srgbClr val="FFC000"/>
                </a:solidFill>
                <a:latin typeface="Constantia" pitchFamily="18" charset="0"/>
              </a:rPr>
              <a:t>C</a:t>
            </a:r>
            <a:r>
              <a:rPr lang="pt-BR" sz="2000" b="1" dirty="0" smtClean="0">
                <a:solidFill>
                  <a:srgbClr val="FFC000"/>
                </a:solidFill>
                <a:latin typeface="Constantia" pitchFamily="18" charset="0"/>
              </a:rPr>
              <a:t>ampo</a:t>
            </a:r>
            <a:r>
              <a:rPr lang="pt-BR" sz="2000" dirty="0">
                <a:solidFill>
                  <a:srgbClr val="FFC000"/>
                </a:solidFill>
                <a:latin typeface="Constantia" pitchFamily="18" charset="0"/>
              </a:rPr>
              <a:t>: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>
                <a:solidFill>
                  <a:srgbClr val="FFFF00"/>
                </a:solidFill>
                <a:latin typeface="Constantia" pitchFamily="18" charset="0"/>
              </a:rPr>
              <a:t>GPS de </a:t>
            </a:r>
            <a:r>
              <a:rPr lang="pt-BR" sz="2000" dirty="0" smtClean="0">
                <a:solidFill>
                  <a:srgbClr val="FFFF00"/>
                </a:solidFill>
                <a:latin typeface="Constantia" pitchFamily="18" charset="0"/>
              </a:rPr>
              <a:t>navegação modelo </a:t>
            </a:r>
            <a:r>
              <a:rPr lang="pt-BR" sz="2000" i="1" dirty="0" smtClean="0">
                <a:solidFill>
                  <a:srgbClr val="FFFF00"/>
                </a:solidFill>
              </a:rPr>
              <a:t>GPSMAP 76CSx </a:t>
            </a:r>
            <a:r>
              <a:rPr lang="pt-BR" sz="2000" i="1" dirty="0" err="1" smtClean="0">
                <a:solidFill>
                  <a:srgbClr val="FFFF00"/>
                </a:solidFill>
              </a:rPr>
              <a:t>Garmin</a:t>
            </a:r>
            <a:r>
              <a:rPr lang="pt-BR" sz="2000" dirty="0" smtClean="0">
                <a:solidFill>
                  <a:srgbClr val="FFFF00"/>
                </a:solidFill>
                <a:latin typeface="Constantia" pitchFamily="18" charset="0"/>
              </a:rPr>
              <a:t>;</a:t>
            </a:r>
            <a:endParaRPr lang="pt-BR" sz="2000" dirty="0">
              <a:solidFill>
                <a:srgbClr val="FFFF00"/>
              </a:solidFill>
              <a:latin typeface="Constantia" pitchFamily="18" charset="0"/>
            </a:endParaRP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>
                <a:solidFill>
                  <a:srgbClr val="FFFF00"/>
                </a:solidFill>
                <a:latin typeface="Constantia" pitchFamily="18" charset="0"/>
              </a:rPr>
              <a:t>Base </a:t>
            </a:r>
            <a:r>
              <a:rPr lang="pt-BR" sz="2000" dirty="0" smtClean="0">
                <a:solidFill>
                  <a:srgbClr val="FFFF00"/>
                </a:solidFill>
                <a:latin typeface="Constantia" pitchFamily="18" charset="0"/>
              </a:rPr>
              <a:t>cartográfica PMI (1:10.000);</a:t>
            </a:r>
            <a:endParaRPr lang="pt-BR" sz="2000" dirty="0">
              <a:solidFill>
                <a:srgbClr val="FFFF00"/>
              </a:solidFill>
              <a:latin typeface="Constantia" pitchFamily="18" charset="0"/>
            </a:endParaRP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>
                <a:solidFill>
                  <a:srgbClr val="FFFF00"/>
                </a:solidFill>
                <a:latin typeface="Constantia" pitchFamily="18" charset="0"/>
              </a:rPr>
              <a:t>Maquina Fotográfica digital;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>
                <a:solidFill>
                  <a:srgbClr val="FFFF00"/>
                </a:solidFill>
                <a:latin typeface="Constantia" pitchFamily="18" charset="0"/>
              </a:rPr>
              <a:t>Facão;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 smtClean="0">
                <a:solidFill>
                  <a:srgbClr val="FFFF00"/>
                </a:solidFill>
                <a:latin typeface="Constantia" pitchFamily="18" charset="0"/>
              </a:rPr>
              <a:t>Perneiras;</a:t>
            </a:r>
            <a:endParaRPr lang="pt-BR" sz="2000" dirty="0">
              <a:solidFill>
                <a:srgbClr val="FFFF00"/>
              </a:solidFill>
              <a:latin typeface="Constantia" pitchFamily="18" charset="0"/>
            </a:endParaRP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 smtClean="0">
                <a:solidFill>
                  <a:srgbClr val="FFFF00"/>
                </a:solidFill>
                <a:latin typeface="Constantia" pitchFamily="18" charset="0"/>
              </a:rPr>
              <a:t>Luvas; e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 smtClean="0">
                <a:solidFill>
                  <a:srgbClr val="FFFF00"/>
                </a:solidFill>
                <a:latin typeface="Constantia" pitchFamily="18" charset="0"/>
              </a:rPr>
              <a:t> Corda.</a:t>
            </a:r>
            <a:endParaRPr lang="pt-BR" sz="2000" dirty="0">
              <a:solidFill>
                <a:srgbClr val="FFFF00"/>
              </a:solidFill>
              <a:latin typeface="Constantia" pitchFamily="18" charset="0"/>
            </a:endParaRPr>
          </a:p>
        </p:txBody>
      </p:sp>
      <p:sp>
        <p:nvSpPr>
          <p:cNvPr id="7172" name="CaixaDeTexto 7"/>
          <p:cNvSpPr txBox="1">
            <a:spLocks noChangeArrowheads="1"/>
          </p:cNvSpPr>
          <p:nvPr/>
        </p:nvSpPr>
        <p:spPr bwMode="auto">
          <a:xfrm>
            <a:off x="4643438" y="1700213"/>
            <a:ext cx="4500562" cy="189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>
                <a:solidFill>
                  <a:srgbClr val="FFC000"/>
                </a:solidFill>
                <a:latin typeface="Constantia" pitchFamily="18" charset="0"/>
              </a:rPr>
              <a:t>Em gabinete</a:t>
            </a:r>
            <a:r>
              <a:rPr lang="pt-BR" sz="2000" dirty="0">
                <a:solidFill>
                  <a:srgbClr val="FFC000"/>
                </a:solidFill>
                <a:latin typeface="Constantia" pitchFamily="18" charset="0"/>
              </a:rPr>
              <a:t>: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>
                <a:solidFill>
                  <a:srgbClr val="FFFF00"/>
                </a:solidFill>
                <a:latin typeface="Constantia" pitchFamily="18" charset="0"/>
              </a:rPr>
              <a:t>Computador;</a:t>
            </a:r>
          </a:p>
          <a:p>
            <a:pPr>
              <a:lnSpc>
                <a:spcPct val="150000"/>
              </a:lnSpc>
              <a:buFont typeface="Arial" charset="0"/>
              <a:buChar char="•"/>
            </a:pPr>
            <a:r>
              <a:rPr lang="pt-BR" sz="2000" dirty="0">
                <a:solidFill>
                  <a:srgbClr val="FFFF00"/>
                </a:solidFill>
                <a:latin typeface="Constantia" pitchFamily="18" charset="0"/>
              </a:rPr>
              <a:t>Sistema de Informação Geográfica  - SIG, onde os dados serão trabalhados.</a:t>
            </a:r>
          </a:p>
        </p:txBody>
      </p:sp>
      <p:pic>
        <p:nvPicPr>
          <p:cNvPr id="6" name="Imagem 5" descr="SDC124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925706" y="4563126"/>
            <a:ext cx="1584176" cy="1188132"/>
          </a:xfrm>
          <a:prstGeom prst="rect">
            <a:avLst/>
          </a:prstGeom>
        </p:spPr>
      </p:pic>
      <p:pic>
        <p:nvPicPr>
          <p:cNvPr id="7" name="Imagem 6" descr="SDC12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4149080"/>
            <a:ext cx="2516660" cy="2088232"/>
          </a:xfrm>
          <a:prstGeom prst="rect">
            <a:avLst/>
          </a:prstGeom>
        </p:spPr>
      </p:pic>
      <p:pic>
        <p:nvPicPr>
          <p:cNvPr id="8" name="Imagem 7" descr="campo_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6256" y="3789040"/>
            <a:ext cx="1944216" cy="27532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2878088" cy="108255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</a:t>
            </a:r>
            <a:endParaRPr lang="pt-BR" dirty="0"/>
          </a:p>
        </p:txBody>
      </p:sp>
      <p:sp>
        <p:nvSpPr>
          <p:cNvPr id="8195" name="CaixaDeTexto 6"/>
          <p:cNvSpPr txBox="1">
            <a:spLocks noChangeArrowheads="1"/>
          </p:cNvSpPr>
          <p:nvPr/>
        </p:nvSpPr>
        <p:spPr bwMode="auto">
          <a:xfrm>
            <a:off x="323850" y="1916113"/>
            <a:ext cx="8640763" cy="420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- Divisão da Morraria em 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10 unidades de análise – </a:t>
            </a: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microbacias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- Levantamento 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em campo das nascentes e </a:t>
            </a: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rede hidrográfica 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de cada unidade;</a:t>
            </a:r>
          </a:p>
          <a:p>
            <a:pPr>
              <a:lnSpc>
                <a:spcPct val="150000"/>
              </a:lnSpc>
            </a:pP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- Levantamento 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fotográfico;</a:t>
            </a:r>
          </a:p>
          <a:p>
            <a:pPr>
              <a:lnSpc>
                <a:spcPct val="150000"/>
              </a:lnSpc>
            </a:pP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- Dados 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levantados em campo inseridos no SIG;</a:t>
            </a:r>
          </a:p>
          <a:p>
            <a:pPr>
              <a:lnSpc>
                <a:spcPct val="150000"/>
              </a:lnSpc>
            </a:pP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- Sobreposição 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de </a:t>
            </a: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informações - </a:t>
            </a:r>
            <a:r>
              <a:rPr lang="pt-BR" sz="2000" b="1" dirty="0" err="1">
                <a:solidFill>
                  <a:srgbClr val="FFFF00"/>
                </a:solidFill>
                <a:latin typeface="Constantia" pitchFamily="18" charset="0"/>
              </a:rPr>
              <a:t>Geoprocessamento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  como ferramenta de análise;</a:t>
            </a:r>
          </a:p>
          <a:p>
            <a:pPr>
              <a:lnSpc>
                <a:spcPct val="150000"/>
              </a:lnSpc>
            </a:pPr>
            <a:r>
              <a:rPr lang="pt-BR" sz="2000" b="1" dirty="0" smtClean="0">
                <a:solidFill>
                  <a:srgbClr val="FFFF00"/>
                </a:solidFill>
                <a:latin typeface="Constantia" pitchFamily="18" charset="0"/>
              </a:rPr>
              <a:t>- Mapa </a:t>
            </a:r>
            <a:r>
              <a:rPr lang="pt-BR" sz="2000" b="1" dirty="0">
                <a:solidFill>
                  <a:srgbClr val="FFFF00"/>
                </a:solidFill>
                <a:latin typeface="Constantia" pitchFamily="18" charset="0"/>
              </a:rPr>
              <a:t>da área analisada.</a:t>
            </a:r>
          </a:p>
          <a:p>
            <a:pPr>
              <a:lnSpc>
                <a:spcPct val="150000"/>
              </a:lnSpc>
            </a:pPr>
            <a:endParaRPr lang="pt-BR" dirty="0">
              <a:solidFill>
                <a:srgbClr val="FFFF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aixaDeTexto 5"/>
          <p:cNvSpPr txBox="1">
            <a:spLocks noChangeArrowheads="1"/>
          </p:cNvSpPr>
          <p:nvPr/>
        </p:nvSpPr>
        <p:spPr bwMode="auto">
          <a:xfrm>
            <a:off x="1619672" y="1196752"/>
            <a:ext cx="61274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rgbClr val="FFFF00"/>
                </a:solidFill>
                <a:latin typeface="Constantia" pitchFamily="18" charset="0"/>
              </a:rPr>
              <a:t>Divisão da Morraria em 10 unidades de análise - microbacias</a:t>
            </a:r>
            <a:endParaRPr lang="pt-BR" dirty="0">
              <a:solidFill>
                <a:srgbClr val="FFFF00"/>
              </a:solidFill>
              <a:latin typeface="Constantia" pitchFamily="18" charset="0"/>
            </a:endParaRPr>
          </a:p>
        </p:txBody>
      </p:sp>
      <p:sp>
        <p:nvSpPr>
          <p:cNvPr id="4" name="Título 1"/>
          <p:cNvSpPr>
            <a:spLocks noGrp="1"/>
          </p:cNvSpPr>
          <p:nvPr>
            <p:ph type="ctrTitle"/>
          </p:nvPr>
        </p:nvSpPr>
        <p:spPr>
          <a:xfrm>
            <a:off x="0" y="476672"/>
            <a:ext cx="4030216" cy="722511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dirty="0" smtClean="0"/>
              <a:t>Resultados</a:t>
            </a:r>
            <a:endParaRPr lang="pt-BR" sz="4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556792"/>
            <a:ext cx="4709070" cy="4996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212976"/>
            <a:ext cx="2141295" cy="504056"/>
          </a:xfrm>
          <a:prstGeom prst="rect">
            <a:avLst/>
          </a:prstGeom>
          <a:solidFill>
            <a:schemeClr val="tx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Imagem 7" descr="SDC105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24744"/>
            <a:ext cx="4155270" cy="2716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m 9" descr="SDC105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933056"/>
            <a:ext cx="3754427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2" descr="O:\FAMAI - Fundacao do Meio Ambiente de Itajai\Fiscalização\tecnico\Tecnicos\Fotos\Fotos Mapeamento Nascentes_PArque Ressacada\saída 19_12_12 bananal fazenda\SDC119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861048"/>
            <a:ext cx="3816424" cy="2861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3" descr="O:\FAMAI - Fundacao do Meio Ambiente de Itajai\Fiscalização\tecnico\Tecnicos\Fotos\Fotos Mapeamento Nascentes_PArque Ressacada\Cel Zé\Campanha X 19-09-12\190920125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124744"/>
            <a:ext cx="3692525" cy="277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5583564" cy="72008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5300" dirty="0" smtClean="0"/>
              <a:t>Registro</a:t>
            </a:r>
            <a:r>
              <a:rPr lang="pt-BR" dirty="0" smtClean="0"/>
              <a:t> </a:t>
            </a:r>
            <a:r>
              <a:rPr lang="pt-BR" sz="5300" dirty="0" smtClean="0"/>
              <a:t>Fotográfico</a:t>
            </a:r>
            <a:endParaRPr lang="pt-BR" sz="5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O:\FAMAI - Fundacao do Meio Ambiente de Itajai\Fiscalização\tecnico\Tecnicos\Fotos\Fotos Mapeamento Nascentes_PArque Ressacada\saída 21_11_12 bananal fazenda\SDC119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3854772" cy="289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O:\FAMAI - Fundacao do Meio Ambiente de Itajai\Fiscalização\tecnico\Tecnicos\Fotos\Fotos Mapeamento Nascentes_PArque Ressacada\saída 21_11_12 bananal fazenda\SDC119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633952"/>
            <a:ext cx="2289448" cy="3052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O:\FAMAI - Fundacao do Meio Ambiente de Itajai\Fiscalização\tecnico\Tecnicos\Fotos\Fotos Mapeamento Nascentes_PArque Ressacada\Campanha 5 29_08_12\SDC106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861048"/>
            <a:ext cx="3816424" cy="2862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O:\FAMAI - Fundacao do Meio Ambiente de Itajai\Fiscalização\tecnico\Tecnicos\Fotos\Fotos Mapeamento Nascentes_PArque Ressacada\saída 14_09 sítio xande\SDC108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836712"/>
            <a:ext cx="3600400" cy="27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O:\FAMAI - Fundacao do Meio Ambiente de Itajai\Fiscalização\tecnico\Tecnicos\Fotos\Fotos Mapeamento Nascentes_PArque Ressacada\saída 03_10_12 sítio xande\SDC11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714375"/>
            <a:ext cx="40005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O:\FAMAI - Fundacao do Meio Ambiente de Itajai\Fiscalização\tecnico\Tecnicos\Fotos\Fotos Mapeamento Nascentes_PArque Ressacada\saída 28_09_12 sítio xande\DSC038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75" y="1000125"/>
            <a:ext cx="3500438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O:\FAMAI - Fundacao do Meio Ambiente de Itajai\Fiscalização\tecnico\Tecnicos\Fotos\Fotos Mapeamento Nascentes_PArque Ressacada\saída 28_09_12 sítio xande\DSC038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3789040"/>
            <a:ext cx="3929063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O:\FAMAI - Fundacao do Meio Ambiente de Itajai\Fiscalização\tecnico\Tecnicos\Fotos\Fotos Mapeamento Nascentes_PArque Ressacada\saída 31_08 e 05_09\DSC034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08720"/>
            <a:ext cx="379095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m 6" descr="DSC0348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3660743"/>
            <a:ext cx="4072508" cy="3054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O:\FAMAI - Fundacao do Meio Ambiente de Itajai\Fiscalização\tecnico\Tecnicos\Fotos\Fotos Mapeamento Nascentes_PArque Ressacada\saída 14_09 sítio xande\SDC107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556792"/>
            <a:ext cx="4191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4637638" y="5157192"/>
            <a:ext cx="4506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Acampamentos e armadilhas encontradas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300192" y="2996952"/>
            <a:ext cx="29450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  <a:buFont typeface="Arial" charset="0"/>
              <a:buChar char="•"/>
            </a:pPr>
            <a:r>
              <a:rPr lang="pt-BR" dirty="0" smtClean="0">
                <a:solidFill>
                  <a:srgbClr val="FFFF00"/>
                </a:solidFill>
              </a:rPr>
              <a:t>Área total – 2.016,59ha</a:t>
            </a:r>
          </a:p>
          <a:p>
            <a:pPr>
              <a:lnSpc>
                <a:spcPct val="200000"/>
              </a:lnSpc>
              <a:buFont typeface="Arial" charset="0"/>
              <a:buChar char="•"/>
            </a:pPr>
            <a:r>
              <a:rPr lang="pt-BR" u="sng" dirty="0" smtClean="0">
                <a:solidFill>
                  <a:srgbClr val="FFFF00"/>
                </a:solidFill>
              </a:rPr>
              <a:t>105 Nascentes mapeadas</a:t>
            </a:r>
            <a:endParaRPr lang="pt-BR" b="1" u="sng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65" y="1340768"/>
            <a:ext cx="6426195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ítulo 1"/>
          <p:cNvSpPr>
            <a:spLocks noGrp="1"/>
          </p:cNvSpPr>
          <p:nvPr>
            <p:ph type="ctrTitle"/>
          </p:nvPr>
        </p:nvSpPr>
        <p:spPr>
          <a:xfrm>
            <a:off x="0" y="692696"/>
            <a:ext cx="6480720" cy="72008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Resultado Mapeamento</a:t>
            </a:r>
            <a:endParaRPr lang="pt-BR" sz="44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556792"/>
            <a:ext cx="2141587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aixaDeTexto 9"/>
          <p:cNvSpPr txBox="1">
            <a:spLocks noChangeArrowheads="1"/>
          </p:cNvSpPr>
          <p:nvPr/>
        </p:nvSpPr>
        <p:spPr bwMode="auto">
          <a:xfrm>
            <a:off x="35496" y="2204864"/>
            <a:ext cx="1872208" cy="3139321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Nascentes preservadas e cursos </a:t>
            </a:r>
            <a:r>
              <a:rPr lang="pt-B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d’água com maior </a:t>
            </a:r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volume.  </a:t>
            </a:r>
          </a:p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Vegetação </a:t>
            </a:r>
            <a:r>
              <a:rPr lang="pt-B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predominantemente em estágio médio ou avançado de regeneração.   </a:t>
            </a:r>
          </a:p>
        </p:txBody>
      </p:sp>
      <p:sp>
        <p:nvSpPr>
          <p:cNvPr id="11268" name="CaixaDeTexto 10"/>
          <p:cNvSpPr txBox="1">
            <a:spLocks noChangeArrowheads="1"/>
          </p:cNvSpPr>
          <p:nvPr/>
        </p:nvSpPr>
        <p:spPr bwMode="auto">
          <a:xfrm>
            <a:off x="6804248" y="4077072"/>
            <a:ext cx="2088232" cy="230832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chemeClr val="accent2">
                    <a:lumMod val="50000"/>
                  </a:schemeClr>
                </a:solidFill>
              </a:rPr>
              <a:t>Nascentes e cursos </a:t>
            </a:r>
            <a:r>
              <a:rPr lang="pt-BR" dirty="0">
                <a:solidFill>
                  <a:schemeClr val="accent2">
                    <a:lumMod val="50000"/>
                  </a:schemeClr>
                </a:solidFill>
              </a:rPr>
              <a:t>d’água com menor vazão</a:t>
            </a:r>
            <a:r>
              <a:rPr lang="pt-BR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pt-BR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pt-BR" dirty="0">
                <a:solidFill>
                  <a:schemeClr val="accent2">
                    <a:lumMod val="50000"/>
                  </a:schemeClr>
                </a:solidFill>
              </a:rPr>
              <a:t>Formação vegetal alterada pela urbanização e/ou cultivo de espécies exóticas.</a:t>
            </a:r>
          </a:p>
        </p:txBody>
      </p:sp>
      <p:pic>
        <p:nvPicPr>
          <p:cNvPr id="2051" name="Picture 3" descr="\\pmi-arquivos\Usuarios\silva.carolina\Desktop\ressacada\Mapa_APPs_Itaja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772816"/>
            <a:ext cx="4602416" cy="3823425"/>
          </a:xfrm>
          <a:prstGeom prst="rect">
            <a:avLst/>
          </a:prstGeom>
          <a:noFill/>
        </p:spPr>
      </p:pic>
      <p:sp>
        <p:nvSpPr>
          <p:cNvPr id="5" name="Título 1"/>
          <p:cNvSpPr>
            <a:spLocks noGrp="1"/>
          </p:cNvSpPr>
          <p:nvPr>
            <p:ph type="ctrTitle"/>
          </p:nvPr>
        </p:nvSpPr>
        <p:spPr>
          <a:xfrm>
            <a:off x="-468560" y="620688"/>
            <a:ext cx="6480720" cy="72008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dirty="0" smtClean="0"/>
              <a:t>Situação Observada</a:t>
            </a:r>
            <a:endParaRPr lang="pt-BR" sz="4400" dirty="0"/>
          </a:p>
        </p:txBody>
      </p:sp>
      <p:cxnSp>
        <p:nvCxnSpPr>
          <p:cNvPr id="7" name="Conector reto 6"/>
          <p:cNvCxnSpPr/>
          <p:nvPr/>
        </p:nvCxnSpPr>
        <p:spPr>
          <a:xfrm flipH="1" flipV="1">
            <a:off x="1835696" y="3501008"/>
            <a:ext cx="3168352" cy="115212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 flipH="1" flipV="1">
            <a:off x="1907704" y="3356992"/>
            <a:ext cx="2448272" cy="43204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 flipH="1">
            <a:off x="1979712" y="3068960"/>
            <a:ext cx="2952328" cy="216024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 flipH="1" flipV="1">
            <a:off x="1907704" y="3356992"/>
            <a:ext cx="3528392" cy="360040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/>
          <p:cNvCxnSpPr/>
          <p:nvPr/>
        </p:nvCxnSpPr>
        <p:spPr>
          <a:xfrm flipH="1" flipV="1">
            <a:off x="1907704" y="3429000"/>
            <a:ext cx="3456384" cy="720080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to 21"/>
          <p:cNvCxnSpPr/>
          <p:nvPr/>
        </p:nvCxnSpPr>
        <p:spPr>
          <a:xfrm>
            <a:off x="3707904" y="2924944"/>
            <a:ext cx="3240360" cy="108012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 flipV="1">
            <a:off x="3923928" y="4077072"/>
            <a:ext cx="2952328" cy="576064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to 27"/>
          <p:cNvCxnSpPr/>
          <p:nvPr/>
        </p:nvCxnSpPr>
        <p:spPr>
          <a:xfrm flipH="1">
            <a:off x="1835696" y="2780928"/>
            <a:ext cx="2232248" cy="288032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>
            <a:off x="4932040" y="2204864"/>
            <a:ext cx="2016224" cy="1656184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/>
          <p:cNvCxnSpPr/>
          <p:nvPr/>
        </p:nvCxnSpPr>
        <p:spPr>
          <a:xfrm>
            <a:off x="5724128" y="3429000"/>
            <a:ext cx="1152128" cy="504056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979712" y="692696"/>
            <a:ext cx="6006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 smtClean="0">
                <a:solidFill>
                  <a:srgbClr val="FFC000"/>
                </a:solidFill>
              </a:rPr>
              <a:t>Rede hidrográfica mapeada.</a:t>
            </a:r>
            <a:endParaRPr lang="pt-BR" sz="3600" dirty="0">
              <a:solidFill>
                <a:srgbClr val="FFC000"/>
              </a:solidFill>
            </a:endParaRPr>
          </a:p>
        </p:txBody>
      </p:sp>
      <p:pic>
        <p:nvPicPr>
          <p:cNvPr id="3074" name="Picture 2" descr="\\pmi-arquivos\Usuarios\silva.carolina\Desktop\ressacada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12776"/>
            <a:ext cx="6229697" cy="5250259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3284984"/>
            <a:ext cx="181805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059832" y="1700808"/>
            <a:ext cx="3240360" cy="114643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rgbClr val="FFC000"/>
                </a:solidFill>
              </a:rPr>
              <a:t>Obrigado!</a:t>
            </a:r>
            <a:endParaRPr lang="pt-BR" dirty="0">
              <a:solidFill>
                <a:srgbClr val="FFC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475656" y="3429000"/>
            <a:ext cx="6596101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FFFF00"/>
                </a:solidFill>
              </a:rPr>
              <a:t>FUNDAÇÃO DO MEIO AMBIENTE DE ITAJAÍ</a:t>
            </a: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pPr algn="ctr"/>
            <a:r>
              <a:rPr lang="pt-BR" b="1" dirty="0" smtClean="0">
                <a:solidFill>
                  <a:srgbClr val="FFFF00"/>
                </a:solidFill>
              </a:rPr>
              <a:t>Analistas:</a:t>
            </a:r>
          </a:p>
          <a:p>
            <a:pPr algn="ctr"/>
            <a:endParaRPr lang="pt-BR" b="1" dirty="0" smtClean="0">
              <a:solidFill>
                <a:srgbClr val="FFFF00"/>
              </a:solidFill>
            </a:endParaRPr>
          </a:p>
          <a:p>
            <a:pPr algn="ctr"/>
            <a:r>
              <a:rPr lang="pt-BR" dirty="0" smtClean="0">
                <a:solidFill>
                  <a:srgbClr val="FFFF00"/>
                </a:solidFill>
              </a:rPr>
              <a:t>Carolina Moreira da Silva - Geógrafa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</a:rPr>
              <a:t>Felipe R. P. da Câmara Lima – Biólogo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</a:rPr>
              <a:t>Marcel Di </a:t>
            </a:r>
            <a:r>
              <a:rPr lang="pt-BR" dirty="0" err="1" smtClean="0">
                <a:solidFill>
                  <a:srgbClr val="FFFF00"/>
                </a:solidFill>
              </a:rPr>
              <a:t>Ruzza</a:t>
            </a:r>
            <a:r>
              <a:rPr lang="pt-BR" dirty="0" smtClean="0">
                <a:solidFill>
                  <a:srgbClr val="FFFF00"/>
                </a:solidFill>
              </a:rPr>
              <a:t> Ferrari – Oceanógrafo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</a:rPr>
              <a:t>Marcos Paulo </a:t>
            </a:r>
            <a:r>
              <a:rPr lang="pt-BR" dirty="0" err="1" smtClean="0">
                <a:solidFill>
                  <a:srgbClr val="FFFF00"/>
                </a:solidFill>
              </a:rPr>
              <a:t>Morfim</a:t>
            </a:r>
            <a:r>
              <a:rPr lang="pt-BR" dirty="0" smtClean="0">
                <a:solidFill>
                  <a:srgbClr val="FFFF00"/>
                </a:solidFill>
              </a:rPr>
              <a:t> – Biólogo</a:t>
            </a:r>
          </a:p>
          <a:p>
            <a:pPr algn="ctr"/>
            <a:endParaRPr lang="pt-BR" dirty="0" smtClean="0">
              <a:solidFill>
                <a:srgbClr val="FFFF00"/>
              </a:solidFill>
            </a:endParaRPr>
          </a:p>
          <a:p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 descr="brasa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16416" y="5784462"/>
            <a:ext cx="712194" cy="915302"/>
          </a:xfrm>
          <a:prstGeom prst="rect">
            <a:avLst/>
          </a:prstGeom>
        </p:spPr>
      </p:pic>
      <p:pic>
        <p:nvPicPr>
          <p:cNvPr id="7" name="Imagem 6" descr="famai_logo_ap_jpe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1" y="5792658"/>
            <a:ext cx="1368152" cy="876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Metrô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ô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2.xml><?xml version="1.0" encoding="utf-8"?>
<a:themeOverride xmlns:a="http://schemas.openxmlformats.org/drawingml/2006/main">
  <a:clrScheme name="Metrô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1460</TotalTime>
  <Words>343</Words>
  <Application>Microsoft Office PowerPoint</Application>
  <PresentationFormat>Apresentação na tela (4:3)</PresentationFormat>
  <Paragraphs>50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Fluxo</vt:lpstr>
      <vt:lpstr>LEVANTAMENTO DOS RECURSOS HÍDRICOS DA MORRARIA DA RESSACADA </vt:lpstr>
      <vt:lpstr>Objetivo</vt:lpstr>
      <vt:lpstr>Equipe</vt:lpstr>
      <vt:lpstr>Materiais Utilizados</vt:lpstr>
      <vt:lpstr>Método</vt:lpstr>
      <vt:lpstr>Resultados</vt:lpstr>
      <vt:lpstr>Registro Fotográfico</vt:lpstr>
      <vt:lpstr>Slide 8</vt:lpstr>
      <vt:lpstr>Slide 9</vt:lpstr>
      <vt:lpstr>Slide 10</vt:lpstr>
      <vt:lpstr>Resultado Mapeamento</vt:lpstr>
      <vt:lpstr>Situação Observada</vt:lpstr>
      <vt:lpstr>Slide 13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Objetivo</dc:title>
  <dc:creator>silva.carolina</dc:creator>
  <cp:lastModifiedBy>silva.carolina</cp:lastModifiedBy>
  <cp:revision>124</cp:revision>
  <dcterms:created xsi:type="dcterms:W3CDTF">2013-03-05T14:27:50Z</dcterms:created>
  <dcterms:modified xsi:type="dcterms:W3CDTF">2014-03-28T19:46:04Z</dcterms:modified>
</cp:coreProperties>
</file>